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57" r:id="rId3"/>
    <p:sldId id="269" r:id="rId4"/>
    <p:sldId id="273" r:id="rId5"/>
    <p:sldId id="268" r:id="rId6"/>
    <p:sldId id="270" r:id="rId7"/>
    <p:sldId id="258" r:id="rId8"/>
    <p:sldId id="259" r:id="rId9"/>
    <p:sldId id="260" r:id="rId10"/>
    <p:sldId id="261" r:id="rId11"/>
    <p:sldId id="262" r:id="rId12"/>
    <p:sldId id="263" r:id="rId13"/>
    <p:sldId id="266" r:id="rId14"/>
    <p:sldId id="265" r:id="rId15"/>
    <p:sldId id="267" r:id="rId16"/>
    <p:sldId id="264" r:id="rId17"/>
    <p:sldId id="271" r:id="rId18"/>
    <p:sldId id="272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Slab" pitchFamily="2" charset="0"/>
      <p:regular r:id="rId25"/>
      <p:bold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8"/>
    <p:restoredTop sz="89519"/>
  </p:normalViewPr>
  <p:slideViewPr>
    <p:cSldViewPr snapToGrid="0" snapToObjects="1">
      <p:cViewPr varScale="1">
        <p:scale>
          <a:sx n="169" d="100"/>
          <a:sy n="169" d="100"/>
        </p:scale>
        <p:origin x="18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nickjanetakis.com/blog/comparing-virtual-machines-vs-docker-containers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fa2f1022f_1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fa2f1022f_1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fa2f1022f_1_15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fa2f1022f_1_15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fa2f1022f_1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fa2f1022f_1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a2f1022f_1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a2f1022f_1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83713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a2f1022f_1_1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fa2f1022f_1_1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a2f1022f_1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a2f1022f_1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7654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a2f1022f_1_1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a2f1022f_1_1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0261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Daemon: is a service that runs on your </a:t>
            </a:r>
            <a:r>
              <a:rPr lang="en-US" dirty="0">
                <a:hlinkClick r:id="rId3"/>
              </a:rPr>
              <a:t>host operating system</a:t>
            </a:r>
            <a:r>
              <a:rPr lang="en-US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57985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88350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75466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771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fa2f1022f_1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fa2f1022f_1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Docker Daemon: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096329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fa2f1022f_1_1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fa2f1022f_1_1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Type 2 hypervisor: hypervisors run on a host operating system that provides virtualization services, such as I/O device support and memory management.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fa2f1022f_1_1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fa2f1022f_1_1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fa2f1022f_1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1fa2f1022f_1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>
            <a:spLocks noGrp="1"/>
          </p:cNvSpPr>
          <p:nvPr>
            <p:ph type="body" idx="1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p9"/>
          <p:cNvSpPr txBox="1">
            <a:spLocks noGrp="1"/>
          </p:cNvSpPr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body" idx="1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rina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>
            <a:spLocks noGrp="1"/>
          </p:cNvSpPr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 sz="1400"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1"/>
          </p:nvPr>
        </p:nvSpPr>
        <p:spPr>
          <a:xfrm>
            <a:off x="1680300" y="3188500"/>
            <a:ext cx="5783400" cy="76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Liu Su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B579A6DA-5F41-494B-954C-B185CDF9B7D9}" type="datetime4">
              <a:rPr lang="en" sz="1200"/>
              <a:t>December 15, 2018</a:t>
            </a:fld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Building images</a:t>
            </a:r>
            <a:endParaRPr/>
          </a:p>
        </p:txBody>
      </p:sp>
      <p:sp>
        <p:nvSpPr>
          <p:cNvPr id="97" name="Google Shape;97;p18"/>
          <p:cNvSpPr txBox="1">
            <a:spLocks noGrp="1"/>
          </p:cNvSpPr>
          <p:nvPr>
            <p:ph type="body" idx="1"/>
          </p:nvPr>
        </p:nvSpPr>
        <p:spPr>
          <a:xfrm>
            <a:off x="387900" y="1499300"/>
            <a:ext cx="41718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Searches for Dockerfile in directory provided, or uses dockerfile provided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Creates layers based on commands in Dockerfile, and then bundles them into an image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Normally from here you’d push the image to an external repository like dockerhub or artifactory</a:t>
            </a:r>
            <a:endParaRPr/>
          </a:p>
        </p:txBody>
      </p:sp>
      <p:pic>
        <p:nvPicPr>
          <p:cNvPr id="98" name="Google Shape;98;p18" descr="Screen Shot 2017-07-26 at 10.15.20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125" y="368350"/>
            <a:ext cx="4326225" cy="440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Containers</a:t>
            </a:r>
            <a:endParaRPr/>
          </a:p>
        </p:txBody>
      </p:sp>
      <p:sp>
        <p:nvSpPr>
          <p:cNvPr id="104" name="Google Shape;104;p19"/>
          <p:cNvSpPr txBox="1">
            <a:spLocks noGrp="1"/>
          </p:cNvSpPr>
          <p:nvPr>
            <p:ph type="body" idx="1"/>
          </p:nvPr>
        </p:nvSpPr>
        <p:spPr>
          <a:xfrm>
            <a:off x="387975" y="1489825"/>
            <a:ext cx="83682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Describe processes you’d like to run on the filesystem (like apps)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can also share volumes with the container to inject files when running the container, and you can define localhost ports to map ports in the container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You can also do many more specific alterations to your runtime environment</a:t>
            </a:r>
            <a:endParaRPr dirty="0"/>
          </a:p>
        </p:txBody>
      </p:sp>
      <p:pic>
        <p:nvPicPr>
          <p:cNvPr id="105" name="Google Shape;105;p19" descr="Screen Shot 2017-07-27 at 8.39.55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75" y="3761275"/>
            <a:ext cx="8839200" cy="436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Docker-Compose</a:t>
            </a:r>
            <a:endParaRPr/>
          </a:p>
        </p:txBody>
      </p:sp>
      <p:sp>
        <p:nvSpPr>
          <p:cNvPr id="111" name="Google Shape;111;p20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96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Basically a docker run orchestration tool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Makes it easy to share volumes between, link, and run containers together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Allows you to put your run configurations in source control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Has options for orchestrating image builds as well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8500" y="1750813"/>
            <a:ext cx="4681725" cy="2080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87900" y="1418089"/>
            <a:ext cx="8255168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Hello-world</a:t>
            </a:r>
            <a:endParaRPr lang="en" dirty="0"/>
          </a:p>
          <a:p>
            <a:pPr lvl="1" indent="-342900">
              <a:spcBef>
                <a:spcPts val="0"/>
              </a:spcBef>
              <a:buSzPts val="1800"/>
              <a:buChar char="●"/>
            </a:pPr>
            <a:r>
              <a:rPr lang="en-US" dirty="0"/>
              <a:t>S</a:t>
            </a:r>
            <a:r>
              <a:rPr lang="en" dirty="0"/>
              <a:t>how basic docker functionality: search, pull, run, snapshot new image, push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 err="1"/>
              <a:t>Dockerfile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Docker-compose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5191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387900" y="219499"/>
            <a:ext cx="8368200" cy="307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Questions?</a:t>
            </a:r>
            <a:endParaRPr sz="3600"/>
          </a:p>
        </p:txBody>
      </p:sp>
      <p:pic>
        <p:nvPicPr>
          <p:cNvPr id="125" name="Google Shape;125;p22" descr="cat_and_turt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8800" y="1970300"/>
            <a:ext cx="5286375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Helpful links and acknowledgements</a:t>
            </a:r>
            <a:endParaRPr dirty="0"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387900" y="1418089"/>
            <a:ext cx="8255168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The docker doc: https://</a:t>
            </a:r>
            <a:r>
              <a:rPr lang="en-US" dirty="0" err="1"/>
              <a:t>docs.docker.com</a:t>
            </a:r>
            <a:r>
              <a:rPr lang="en-US" dirty="0"/>
              <a:t>/</a:t>
            </a:r>
          </a:p>
          <a:p>
            <a:pPr lvl="0"/>
            <a:r>
              <a:rPr lang="en-US" dirty="0"/>
              <a:t>A docker workshop: http://</a:t>
            </a:r>
            <a:r>
              <a:rPr lang="en-US" dirty="0" err="1"/>
              <a:t>neependra.net</a:t>
            </a:r>
            <a:r>
              <a:rPr lang="en-US" dirty="0"/>
              <a:t>/docker/</a:t>
            </a:r>
            <a:r>
              <a:rPr lang="en-US" dirty="0" err="1"/>
              <a:t>rootconfWorkshop.html</a:t>
            </a: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Brandon Rising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20218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Networking between containers</a:t>
            </a:r>
            <a:endParaRPr/>
          </a:p>
        </p:txBody>
      </p:sp>
      <p:sp>
        <p:nvSpPr>
          <p:cNvPr id="118" name="Google Shape;118;p21"/>
          <p:cNvSpPr txBox="1">
            <a:spLocks noGrp="1"/>
          </p:cNvSpPr>
          <p:nvPr>
            <p:ph type="body" idx="1"/>
          </p:nvPr>
        </p:nvSpPr>
        <p:spPr>
          <a:xfrm>
            <a:off x="4567800" y="1481700"/>
            <a:ext cx="4188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By default, creates a network interface named bridge for the containers to communicate with each other on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Linking a container adds the container’s ID and name to your container’s /etc/hosts file to simplify communication between containerized applications</a:t>
            </a:r>
            <a:endParaRPr/>
          </a:p>
        </p:txBody>
      </p:sp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1532225"/>
            <a:ext cx="4263000" cy="2756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(extra)</a:t>
            </a:r>
            <a:endParaRPr dirty="0"/>
          </a:p>
        </p:txBody>
      </p:sp>
      <p:pic>
        <p:nvPicPr>
          <p:cNvPr id="4098" name="Picture 2" descr="High-level overview of Docker architecture.  ">
            <a:extLst>
              <a:ext uri="{FF2B5EF4-FFF2-40B4-BE49-F238E27FC236}">
                <a16:creationId xmlns:a16="http://schemas.microsoft.com/office/drawing/2014/main" id="{2F4AFB0B-5576-E341-8C83-8ECFD6D65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707" y="1338030"/>
            <a:ext cx="769458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5427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 (extra)</a:t>
            </a:r>
            <a:endParaRPr dirty="0"/>
          </a:p>
        </p:txBody>
      </p:sp>
      <p:pic>
        <p:nvPicPr>
          <p:cNvPr id="5122" name="Picture 2" descr="blog/dockers-architecture.jpg">
            <a:extLst>
              <a:ext uri="{FF2B5EF4-FFF2-40B4-BE49-F238E27FC236}">
                <a16:creationId xmlns:a16="http://schemas.microsoft.com/office/drawing/2014/main" id="{15C0BB14-F289-8947-BE3A-A9B0B0354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97" y="1028700"/>
            <a:ext cx="4114800" cy="411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6875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Imaging...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4223430"/>
            <a:ext cx="7293060" cy="9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</a:t>
            </a:r>
            <a:r>
              <a:rPr lang="en" dirty="0"/>
              <a:t>sing containers is the modern solution for cargo transport</a:t>
            </a:r>
            <a:endParaRPr dirty="0"/>
          </a:p>
        </p:txBody>
      </p:sp>
      <p:pic>
        <p:nvPicPr>
          <p:cNvPr id="1026" name="Picture 2" descr="Analogy">
            <a:extLst>
              <a:ext uri="{FF2B5EF4-FFF2-40B4-BE49-F238E27FC236}">
                <a16:creationId xmlns:a16="http://schemas.microsoft.com/office/drawing/2014/main" id="{588E7650-EA5D-364B-A9A0-FD1D89CF2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025" y="1404302"/>
            <a:ext cx="4114800" cy="229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ndard Containers">
            <a:extLst>
              <a:ext uri="{FF2B5EF4-FFF2-40B4-BE49-F238E27FC236}">
                <a16:creationId xmlns:a16="http://schemas.microsoft.com/office/drawing/2014/main" id="{49EFBD8B-A30D-864D-B910-7BF5BA3466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910" y="1611267"/>
            <a:ext cx="4114800" cy="18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Similar</a:t>
            </a:r>
            <a:r>
              <a:rPr lang="en" dirty="0"/>
              <a:t> challenge in software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899" y="4223430"/>
            <a:ext cx="8295122" cy="9200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U</a:t>
            </a:r>
            <a:r>
              <a:rPr lang="en" dirty="0"/>
              <a:t>sing “containers” is the modern solution for “code transport/deployment”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PODA: package once, deploy anywhere</a:t>
            </a:r>
            <a:endParaRPr dirty="0"/>
          </a:p>
        </p:txBody>
      </p:sp>
      <p:pic>
        <p:nvPicPr>
          <p:cNvPr id="2050" name="Picture 2" descr="Challenge">
            <a:extLst>
              <a:ext uri="{FF2B5EF4-FFF2-40B4-BE49-F238E27FC236}">
                <a16:creationId xmlns:a16="http://schemas.microsoft.com/office/drawing/2014/main" id="{385EB3F6-8B03-A044-85CC-DB09C8BB6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4" y="1516739"/>
            <a:ext cx="4250041" cy="192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Docker Container">
            <a:extLst>
              <a:ext uri="{FF2B5EF4-FFF2-40B4-BE49-F238E27FC236}">
                <a16:creationId xmlns:a16="http://schemas.microsoft.com/office/drawing/2014/main" id="{6554E204-AD0F-4742-88E0-47A1594066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669" y="1333859"/>
            <a:ext cx="3997343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825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PODA and WORA</a:t>
            </a:r>
            <a:endParaRPr dirty="0"/>
          </a:p>
        </p:txBody>
      </p:sp>
      <p:pic>
        <p:nvPicPr>
          <p:cNvPr id="6146" name="Picture 2" descr="Related image">
            <a:extLst>
              <a:ext uri="{FF2B5EF4-FFF2-40B4-BE49-F238E27FC236}">
                <a16:creationId xmlns:a16="http://schemas.microsoft.com/office/drawing/2014/main" id="{A1D46F97-088F-EC47-92A2-8BFC04BA4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0247" y="1362784"/>
            <a:ext cx="5900702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8661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is Docker</a:t>
            </a:r>
            <a:endParaRPr dirty="0"/>
          </a:p>
        </p:txBody>
      </p:sp>
      <p:sp>
        <p:nvSpPr>
          <p:cNvPr id="70" name="Google Shape;70;p14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883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Platform for building, storing, running, and managing containers at scale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Useful for deploying distributed applications and setting up local dev environments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Great for maximizing resource utilization in production servers</a:t>
            </a:r>
            <a:endParaRPr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825" y="1144125"/>
            <a:ext cx="3657733" cy="3078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79325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it works</a:t>
            </a:r>
            <a:endParaRPr dirty="0"/>
          </a:p>
        </p:txBody>
      </p:sp>
      <p:pic>
        <p:nvPicPr>
          <p:cNvPr id="3074" name="Picture 2" descr="Image result for docker">
            <a:extLst>
              <a:ext uri="{FF2B5EF4-FFF2-40B4-BE49-F238E27FC236}">
                <a16:creationId xmlns:a16="http://schemas.microsoft.com/office/drawing/2014/main" id="{03CCBF6F-AB5E-574A-8AEC-571DADAF7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502" y="1379016"/>
            <a:ext cx="5968436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1497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 manager, not VM manager</a:t>
            </a:r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body" idx="1"/>
          </p:nvPr>
        </p:nvSpPr>
        <p:spPr>
          <a:xfrm>
            <a:off x="4502900" y="1489825"/>
            <a:ext cx="42531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Everything runs on the kernel of the host OS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Uses namespaces and </a:t>
            </a:r>
            <a:r>
              <a:rPr lang="en" dirty="0" err="1"/>
              <a:t>cgroups</a:t>
            </a:r>
            <a:r>
              <a:rPr lang="en" dirty="0"/>
              <a:t> to isolate, secure, and manage the containers and their resources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Much lighter on the host OS due to not having to replicate the kernel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Can be used along with VMs to run distributed systems at scale</a:t>
            </a:r>
            <a:endParaRPr dirty="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78575"/>
            <a:ext cx="4350500" cy="230139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947A581-25E6-6843-9737-CBBC6612FE01}"/>
              </a:ext>
            </a:extLst>
          </p:cNvPr>
          <p:cNvSpPr/>
          <p:nvPr/>
        </p:nvSpPr>
        <p:spPr>
          <a:xfrm>
            <a:off x="152400" y="2385391"/>
            <a:ext cx="2153478" cy="985962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5E891E-6EC6-B446-8B29-16209D699933}"/>
              </a:ext>
            </a:extLst>
          </p:cNvPr>
          <p:cNvSpPr txBox="1"/>
          <p:nvPr/>
        </p:nvSpPr>
        <p:spPr>
          <a:xfrm>
            <a:off x="249800" y="4175755"/>
            <a:ext cx="18977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VM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(heavy-weight with extra layers of overhead)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10E15C-CE2A-EF48-BE9F-F3446782A26C}"/>
              </a:ext>
            </a:extLst>
          </p:cNvPr>
          <p:cNvSpPr txBox="1"/>
          <p:nvPr/>
        </p:nvSpPr>
        <p:spPr>
          <a:xfrm>
            <a:off x="2366867" y="4175755"/>
            <a:ext cx="1897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Docker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(light-weight)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Layers, Images, and Containers</a:t>
            </a:r>
            <a:endParaRPr dirty="0"/>
          </a:p>
        </p:txBody>
      </p:sp>
      <p:sp>
        <p:nvSpPr>
          <p:cNvPr id="84" name="Google Shape;84;p16"/>
          <p:cNvSpPr txBox="1">
            <a:spLocks noGrp="1"/>
          </p:cNvSpPr>
          <p:nvPr>
            <p:ph type="body" idx="1"/>
          </p:nvPr>
        </p:nvSpPr>
        <p:spPr>
          <a:xfrm>
            <a:off x="388024" y="1489825"/>
            <a:ext cx="4183975" cy="330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Layers are snapshots of the file-system at different steps in creating an image.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An image is a combination of multiple layers which merged together to describe a container environment.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A container is a running instance of an image.</a:t>
            </a:r>
            <a:endParaRPr dirty="0"/>
          </a:p>
        </p:txBody>
      </p:sp>
      <p:pic>
        <p:nvPicPr>
          <p:cNvPr id="7170" name="Picture 2" descr="Image result for Layers, Images, and Containers">
            <a:extLst>
              <a:ext uri="{FF2B5EF4-FFF2-40B4-BE49-F238E27FC236}">
                <a16:creationId xmlns:a16="http://schemas.microsoft.com/office/drawing/2014/main" id="{83553F3C-F2AA-F742-8457-C54F9673A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89825"/>
            <a:ext cx="4572000" cy="3430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>
            <a:spLocks noGrp="1"/>
          </p:cNvSpPr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Dockerfile</a:t>
            </a:r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body" idx="1"/>
          </p:nvPr>
        </p:nvSpPr>
        <p:spPr>
          <a:xfrm>
            <a:off x="387900" y="1489825"/>
            <a:ext cx="4196400" cy="30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Used for creating images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Describe the steps to create the filesystem you want your code to be running in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dirty="0"/>
              <a:t>Commands available: FROM, RUN, WORKDIR, CMD, EXPOSE, ENV, COPY, etc.</a:t>
            </a:r>
            <a:endParaRPr dirty="0"/>
          </a:p>
        </p:txBody>
      </p:sp>
      <p:pic>
        <p:nvPicPr>
          <p:cNvPr id="91" name="Google Shape;91;p17" descr="Screen Shot 2017-07-26 at 9.51.38 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1100" y="1470788"/>
            <a:ext cx="4342374" cy="311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7258</TotalTime>
  <Words>529</Words>
  <Application>Microsoft Macintosh PowerPoint</Application>
  <PresentationFormat>On-screen Show (16:9)</PresentationFormat>
  <Paragraphs>62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Roboto Slab</vt:lpstr>
      <vt:lpstr>Roboto</vt:lpstr>
      <vt:lpstr>Marina</vt:lpstr>
      <vt:lpstr>Docker</vt:lpstr>
      <vt:lpstr>Imaging...</vt:lpstr>
      <vt:lpstr>Similar challenge in software</vt:lpstr>
      <vt:lpstr>PODA and WORA</vt:lpstr>
      <vt:lpstr>What is Docker</vt:lpstr>
      <vt:lpstr>How it works</vt:lpstr>
      <vt:lpstr>Container manager, not VM manager</vt:lpstr>
      <vt:lpstr>Layers, Images, and Containers</vt:lpstr>
      <vt:lpstr>Dockerfile</vt:lpstr>
      <vt:lpstr>Building images</vt:lpstr>
      <vt:lpstr>Running Containers</vt:lpstr>
      <vt:lpstr>Docker-Compose</vt:lpstr>
      <vt:lpstr>Demo</vt:lpstr>
      <vt:lpstr>PowerPoint Presentation</vt:lpstr>
      <vt:lpstr>Helpful links and acknowledgements</vt:lpstr>
      <vt:lpstr>Networking between containers</vt:lpstr>
      <vt:lpstr>Introduction (extra)</vt:lpstr>
      <vt:lpstr>Introduction (extra)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Docker</dc:title>
  <cp:lastModifiedBy>Liu Su</cp:lastModifiedBy>
  <cp:revision>23</cp:revision>
  <dcterms:modified xsi:type="dcterms:W3CDTF">2018-12-20T20:20:46Z</dcterms:modified>
</cp:coreProperties>
</file>